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8160A-750E-4EF4-8FBD-C6C7B62D7C1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6D15C5D-9B3C-4EB3-992D-DC6DBDC8FA28}">
      <dgm:prSet/>
      <dgm:spPr/>
      <dgm:t>
        <a:bodyPr/>
        <a:lstStyle/>
        <a:p>
          <a:pPr>
            <a:defRPr cap="all"/>
          </a:pPr>
          <a:r>
            <a:rPr lang="en-US" b="1"/>
            <a:t>Defining Objectives</a:t>
          </a:r>
          <a:endParaRPr lang="en-US"/>
        </a:p>
      </dgm:t>
    </dgm:pt>
    <dgm:pt modelId="{8BE4E495-B336-4E53-BD04-A7BA93AF7E51}" type="parTrans" cxnId="{366341C4-9291-46BC-AC0D-E5812CBDE978}">
      <dgm:prSet/>
      <dgm:spPr/>
      <dgm:t>
        <a:bodyPr/>
        <a:lstStyle/>
        <a:p>
          <a:endParaRPr lang="en-US"/>
        </a:p>
      </dgm:t>
    </dgm:pt>
    <dgm:pt modelId="{A6090DBF-5F79-49A5-B0F0-D56E57601EA7}" type="sibTrans" cxnId="{366341C4-9291-46BC-AC0D-E5812CBDE978}">
      <dgm:prSet/>
      <dgm:spPr/>
      <dgm:t>
        <a:bodyPr/>
        <a:lstStyle/>
        <a:p>
          <a:endParaRPr lang="en-US"/>
        </a:p>
      </dgm:t>
    </dgm:pt>
    <dgm:pt modelId="{2C64FAA5-5421-4B3A-828B-69556CF711D8}">
      <dgm:prSet/>
      <dgm:spPr/>
      <dgm:t>
        <a:bodyPr/>
        <a:lstStyle/>
        <a:p>
          <a:pPr>
            <a:defRPr cap="all"/>
          </a:pPr>
          <a:r>
            <a:rPr lang="en-US"/>
            <a:t>The specific objectives of this project are to reduce traffic congestion and improve the overall flow of traffic. This will be achieved through the use of IoT devices, such as sensors and cameras, which will collect data on traffic patterns and volume. Data analytics will be used to analyze this data and identify areas where improvements can be made.</a:t>
          </a:r>
        </a:p>
      </dgm:t>
    </dgm:pt>
    <dgm:pt modelId="{71619BB1-3200-48F6-A7E3-4D09DBA66DE2}" type="parTrans" cxnId="{52D5E986-526F-44BA-8207-EA9942A5299A}">
      <dgm:prSet/>
      <dgm:spPr/>
      <dgm:t>
        <a:bodyPr/>
        <a:lstStyle/>
        <a:p>
          <a:endParaRPr lang="en-US"/>
        </a:p>
      </dgm:t>
    </dgm:pt>
    <dgm:pt modelId="{3CA9F80F-96A3-4B02-AFB4-80A65568B0C8}" type="sibTrans" cxnId="{52D5E986-526F-44BA-8207-EA9942A5299A}">
      <dgm:prSet/>
      <dgm:spPr/>
      <dgm:t>
        <a:bodyPr/>
        <a:lstStyle/>
        <a:p>
          <a:endParaRPr lang="en-US"/>
        </a:p>
      </dgm:t>
    </dgm:pt>
    <dgm:pt modelId="{8D610757-EBE4-4F21-BCDD-F4A1388D7DBD}">
      <dgm:prSet/>
      <dgm:spPr/>
      <dgm:t>
        <a:bodyPr/>
        <a:lstStyle/>
        <a:p>
          <a:pPr>
            <a:defRPr cap="all"/>
          </a:pPr>
          <a:r>
            <a:rPr lang="en-US"/>
            <a:t>One of the key benefits of this approach is that it will allow for real-time monitoring of traffic conditions. This means that adjustments can be made quickly and efficiently to improve traffic flow. Additionally, the use of data analytics will provide valuable insights into traffic patterns and trends, which can be used to inform future planning and development.</a:t>
          </a:r>
        </a:p>
      </dgm:t>
    </dgm:pt>
    <dgm:pt modelId="{F540EF7D-C544-467B-BCFA-0E45F5449D42}" type="parTrans" cxnId="{8B34C751-409F-47BF-B704-D372531D7731}">
      <dgm:prSet/>
      <dgm:spPr/>
      <dgm:t>
        <a:bodyPr/>
        <a:lstStyle/>
        <a:p>
          <a:endParaRPr lang="en-US"/>
        </a:p>
      </dgm:t>
    </dgm:pt>
    <dgm:pt modelId="{7616F464-C3A7-4D15-BECE-2C562EC0E693}" type="sibTrans" cxnId="{8B34C751-409F-47BF-B704-D372531D7731}">
      <dgm:prSet/>
      <dgm:spPr/>
      <dgm:t>
        <a:bodyPr/>
        <a:lstStyle/>
        <a:p>
          <a:endParaRPr lang="en-US"/>
        </a:p>
      </dgm:t>
    </dgm:pt>
    <dgm:pt modelId="{0FB80D76-0FD9-4D4A-9452-7E9E126A3F63}" type="pres">
      <dgm:prSet presAssocID="{ED68160A-750E-4EF4-8FBD-C6C7B62D7C1E}" presName="root" presStyleCnt="0">
        <dgm:presLayoutVars>
          <dgm:dir/>
          <dgm:resizeHandles val="exact"/>
        </dgm:presLayoutVars>
      </dgm:prSet>
      <dgm:spPr/>
    </dgm:pt>
    <dgm:pt modelId="{F9C289F9-9F74-425B-925D-5B4323954CA7}" type="pres">
      <dgm:prSet presAssocID="{C6D15C5D-9B3C-4EB3-992D-DC6DBDC8FA28}" presName="compNode" presStyleCnt="0"/>
      <dgm:spPr/>
    </dgm:pt>
    <dgm:pt modelId="{18F635AD-34F2-4981-94C8-9D3D50F51DDE}" type="pres">
      <dgm:prSet presAssocID="{C6D15C5D-9B3C-4EB3-992D-DC6DBDC8FA28}" presName="iconBgRect" presStyleLbl="bgShp" presStyleIdx="0" presStyleCnt="3"/>
      <dgm:spPr>
        <a:prstGeom prst="round2DiagRect">
          <a:avLst>
            <a:gd name="adj1" fmla="val 29727"/>
            <a:gd name="adj2" fmla="val 0"/>
          </a:avLst>
        </a:prstGeom>
      </dgm:spPr>
    </dgm:pt>
    <dgm:pt modelId="{93DFBB4C-BE74-4F4A-B998-932ABCC6CE01}" type="pres">
      <dgm:prSet presAssocID="{C6D15C5D-9B3C-4EB3-992D-DC6DBDC8FA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2F9C535E-8715-491C-A0FB-6E47D2894119}" type="pres">
      <dgm:prSet presAssocID="{C6D15C5D-9B3C-4EB3-992D-DC6DBDC8FA28}" presName="spaceRect" presStyleCnt="0"/>
      <dgm:spPr/>
    </dgm:pt>
    <dgm:pt modelId="{A068991E-5062-45A3-B06C-797AD9F3A1F1}" type="pres">
      <dgm:prSet presAssocID="{C6D15C5D-9B3C-4EB3-992D-DC6DBDC8FA28}" presName="textRect" presStyleLbl="revTx" presStyleIdx="0" presStyleCnt="3">
        <dgm:presLayoutVars>
          <dgm:chMax val="1"/>
          <dgm:chPref val="1"/>
        </dgm:presLayoutVars>
      </dgm:prSet>
      <dgm:spPr/>
    </dgm:pt>
    <dgm:pt modelId="{89A952E3-EF0F-4974-817C-D51C83523993}" type="pres">
      <dgm:prSet presAssocID="{A6090DBF-5F79-49A5-B0F0-D56E57601EA7}" presName="sibTrans" presStyleCnt="0"/>
      <dgm:spPr/>
    </dgm:pt>
    <dgm:pt modelId="{38F300D6-55EE-4DDE-824E-115B19944B05}" type="pres">
      <dgm:prSet presAssocID="{2C64FAA5-5421-4B3A-828B-69556CF711D8}" presName="compNode" presStyleCnt="0"/>
      <dgm:spPr/>
    </dgm:pt>
    <dgm:pt modelId="{629048C9-4FE7-4154-88E8-70820FAF4258}" type="pres">
      <dgm:prSet presAssocID="{2C64FAA5-5421-4B3A-828B-69556CF711D8}" presName="iconBgRect" presStyleLbl="bgShp" presStyleIdx="1" presStyleCnt="3"/>
      <dgm:spPr>
        <a:prstGeom prst="round2DiagRect">
          <a:avLst>
            <a:gd name="adj1" fmla="val 29727"/>
            <a:gd name="adj2" fmla="val 0"/>
          </a:avLst>
        </a:prstGeom>
      </dgm:spPr>
    </dgm:pt>
    <dgm:pt modelId="{FAA69B3D-FB8B-4A35-BC16-958C296F1221}" type="pres">
      <dgm:prSet presAssocID="{2C64FAA5-5421-4B3A-828B-69556CF711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88EEB29E-5090-42F8-BF45-5FA84F683282}" type="pres">
      <dgm:prSet presAssocID="{2C64FAA5-5421-4B3A-828B-69556CF711D8}" presName="spaceRect" presStyleCnt="0"/>
      <dgm:spPr/>
    </dgm:pt>
    <dgm:pt modelId="{4ACB94A7-BAA0-4AD1-95F5-69D5262B9E78}" type="pres">
      <dgm:prSet presAssocID="{2C64FAA5-5421-4B3A-828B-69556CF711D8}" presName="textRect" presStyleLbl="revTx" presStyleIdx="1" presStyleCnt="3">
        <dgm:presLayoutVars>
          <dgm:chMax val="1"/>
          <dgm:chPref val="1"/>
        </dgm:presLayoutVars>
      </dgm:prSet>
      <dgm:spPr/>
    </dgm:pt>
    <dgm:pt modelId="{0F5C0A38-8923-4F5A-92CD-DB5D11BE5442}" type="pres">
      <dgm:prSet presAssocID="{3CA9F80F-96A3-4B02-AFB4-80A65568B0C8}" presName="sibTrans" presStyleCnt="0"/>
      <dgm:spPr/>
    </dgm:pt>
    <dgm:pt modelId="{1A7E842B-EACF-4270-8895-CB932BF0FEBD}" type="pres">
      <dgm:prSet presAssocID="{8D610757-EBE4-4F21-BCDD-F4A1388D7DBD}" presName="compNode" presStyleCnt="0"/>
      <dgm:spPr/>
    </dgm:pt>
    <dgm:pt modelId="{447819FE-7956-4BAD-B798-5157C15EB8AA}" type="pres">
      <dgm:prSet presAssocID="{8D610757-EBE4-4F21-BCDD-F4A1388D7DBD}" presName="iconBgRect" presStyleLbl="bgShp" presStyleIdx="2" presStyleCnt="3"/>
      <dgm:spPr>
        <a:prstGeom prst="round2DiagRect">
          <a:avLst>
            <a:gd name="adj1" fmla="val 29727"/>
            <a:gd name="adj2" fmla="val 0"/>
          </a:avLst>
        </a:prstGeom>
      </dgm:spPr>
    </dgm:pt>
    <dgm:pt modelId="{F72D1FD9-1160-4198-AF54-9111A86C0677}" type="pres">
      <dgm:prSet presAssocID="{8D610757-EBE4-4F21-BCDD-F4A1388D7D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ffic Light"/>
        </a:ext>
      </dgm:extLst>
    </dgm:pt>
    <dgm:pt modelId="{31E15EDD-0695-4532-B375-8B5CA5B58F8E}" type="pres">
      <dgm:prSet presAssocID="{8D610757-EBE4-4F21-BCDD-F4A1388D7DBD}" presName="spaceRect" presStyleCnt="0"/>
      <dgm:spPr/>
    </dgm:pt>
    <dgm:pt modelId="{E2FD0899-3B84-4EFF-97E6-29F2BC6AB47F}" type="pres">
      <dgm:prSet presAssocID="{8D610757-EBE4-4F21-BCDD-F4A1388D7DBD}" presName="textRect" presStyleLbl="revTx" presStyleIdx="2" presStyleCnt="3">
        <dgm:presLayoutVars>
          <dgm:chMax val="1"/>
          <dgm:chPref val="1"/>
        </dgm:presLayoutVars>
      </dgm:prSet>
      <dgm:spPr/>
    </dgm:pt>
  </dgm:ptLst>
  <dgm:cxnLst>
    <dgm:cxn modelId="{8257C560-E0C7-4862-82C5-772E38178F84}" type="presOf" srcId="{8D610757-EBE4-4F21-BCDD-F4A1388D7DBD}" destId="{E2FD0899-3B84-4EFF-97E6-29F2BC6AB47F}" srcOrd="0" destOrd="0" presId="urn:microsoft.com/office/officeart/2018/5/layout/IconLeafLabelList"/>
    <dgm:cxn modelId="{AF4F9261-F73D-47FB-93EF-6D2141437089}" type="presOf" srcId="{2C64FAA5-5421-4B3A-828B-69556CF711D8}" destId="{4ACB94A7-BAA0-4AD1-95F5-69D5262B9E78}" srcOrd="0" destOrd="0" presId="urn:microsoft.com/office/officeart/2018/5/layout/IconLeafLabelList"/>
    <dgm:cxn modelId="{2823124F-DB21-4618-96F2-F983C4675754}" type="presOf" srcId="{ED68160A-750E-4EF4-8FBD-C6C7B62D7C1E}" destId="{0FB80D76-0FD9-4D4A-9452-7E9E126A3F63}" srcOrd="0" destOrd="0" presId="urn:microsoft.com/office/officeart/2018/5/layout/IconLeafLabelList"/>
    <dgm:cxn modelId="{8B34C751-409F-47BF-B704-D372531D7731}" srcId="{ED68160A-750E-4EF4-8FBD-C6C7B62D7C1E}" destId="{8D610757-EBE4-4F21-BCDD-F4A1388D7DBD}" srcOrd="2" destOrd="0" parTransId="{F540EF7D-C544-467B-BCFA-0E45F5449D42}" sibTransId="{7616F464-C3A7-4D15-BECE-2C562EC0E693}"/>
    <dgm:cxn modelId="{52D5E986-526F-44BA-8207-EA9942A5299A}" srcId="{ED68160A-750E-4EF4-8FBD-C6C7B62D7C1E}" destId="{2C64FAA5-5421-4B3A-828B-69556CF711D8}" srcOrd="1" destOrd="0" parTransId="{71619BB1-3200-48F6-A7E3-4D09DBA66DE2}" sibTransId="{3CA9F80F-96A3-4B02-AFB4-80A65568B0C8}"/>
    <dgm:cxn modelId="{366341C4-9291-46BC-AC0D-E5812CBDE978}" srcId="{ED68160A-750E-4EF4-8FBD-C6C7B62D7C1E}" destId="{C6D15C5D-9B3C-4EB3-992D-DC6DBDC8FA28}" srcOrd="0" destOrd="0" parTransId="{8BE4E495-B336-4E53-BD04-A7BA93AF7E51}" sibTransId="{A6090DBF-5F79-49A5-B0F0-D56E57601EA7}"/>
    <dgm:cxn modelId="{BBDCAAEC-35CB-4074-AA65-392C43CDC0C0}" type="presOf" srcId="{C6D15C5D-9B3C-4EB3-992D-DC6DBDC8FA28}" destId="{A068991E-5062-45A3-B06C-797AD9F3A1F1}" srcOrd="0" destOrd="0" presId="urn:microsoft.com/office/officeart/2018/5/layout/IconLeafLabelList"/>
    <dgm:cxn modelId="{EB9B85FE-A553-4D2D-B9B8-378727C5F9C5}" type="presParOf" srcId="{0FB80D76-0FD9-4D4A-9452-7E9E126A3F63}" destId="{F9C289F9-9F74-425B-925D-5B4323954CA7}" srcOrd="0" destOrd="0" presId="urn:microsoft.com/office/officeart/2018/5/layout/IconLeafLabelList"/>
    <dgm:cxn modelId="{A68CB7BC-9270-4C8E-8D7E-5B3E82766306}" type="presParOf" srcId="{F9C289F9-9F74-425B-925D-5B4323954CA7}" destId="{18F635AD-34F2-4981-94C8-9D3D50F51DDE}" srcOrd="0" destOrd="0" presId="urn:microsoft.com/office/officeart/2018/5/layout/IconLeafLabelList"/>
    <dgm:cxn modelId="{3994DA7B-94F0-4986-87EC-0B73E1D3A9C0}" type="presParOf" srcId="{F9C289F9-9F74-425B-925D-5B4323954CA7}" destId="{93DFBB4C-BE74-4F4A-B998-932ABCC6CE01}" srcOrd="1" destOrd="0" presId="urn:microsoft.com/office/officeart/2018/5/layout/IconLeafLabelList"/>
    <dgm:cxn modelId="{FABE51C8-1ACB-4E81-9322-2FD0E53AAC34}" type="presParOf" srcId="{F9C289F9-9F74-425B-925D-5B4323954CA7}" destId="{2F9C535E-8715-491C-A0FB-6E47D2894119}" srcOrd="2" destOrd="0" presId="urn:microsoft.com/office/officeart/2018/5/layout/IconLeafLabelList"/>
    <dgm:cxn modelId="{60491A82-E3E9-4656-A427-33E5619DD954}" type="presParOf" srcId="{F9C289F9-9F74-425B-925D-5B4323954CA7}" destId="{A068991E-5062-45A3-B06C-797AD9F3A1F1}" srcOrd="3" destOrd="0" presId="urn:microsoft.com/office/officeart/2018/5/layout/IconLeafLabelList"/>
    <dgm:cxn modelId="{6D788122-0455-4C77-8EB2-7BD79B097390}" type="presParOf" srcId="{0FB80D76-0FD9-4D4A-9452-7E9E126A3F63}" destId="{89A952E3-EF0F-4974-817C-D51C83523993}" srcOrd="1" destOrd="0" presId="urn:microsoft.com/office/officeart/2018/5/layout/IconLeafLabelList"/>
    <dgm:cxn modelId="{2E783DF9-36A3-4688-9A59-A896378572DA}" type="presParOf" srcId="{0FB80D76-0FD9-4D4A-9452-7E9E126A3F63}" destId="{38F300D6-55EE-4DDE-824E-115B19944B05}" srcOrd="2" destOrd="0" presId="urn:microsoft.com/office/officeart/2018/5/layout/IconLeafLabelList"/>
    <dgm:cxn modelId="{CC45EDCB-1161-426E-B8B6-88E138D4C0FB}" type="presParOf" srcId="{38F300D6-55EE-4DDE-824E-115B19944B05}" destId="{629048C9-4FE7-4154-88E8-70820FAF4258}" srcOrd="0" destOrd="0" presId="urn:microsoft.com/office/officeart/2018/5/layout/IconLeafLabelList"/>
    <dgm:cxn modelId="{81D7BC32-4EBC-42BE-A137-E00898975B63}" type="presParOf" srcId="{38F300D6-55EE-4DDE-824E-115B19944B05}" destId="{FAA69B3D-FB8B-4A35-BC16-958C296F1221}" srcOrd="1" destOrd="0" presId="urn:microsoft.com/office/officeart/2018/5/layout/IconLeafLabelList"/>
    <dgm:cxn modelId="{E9B97179-47A4-4CBC-9E13-E22778CAF9EC}" type="presParOf" srcId="{38F300D6-55EE-4DDE-824E-115B19944B05}" destId="{88EEB29E-5090-42F8-BF45-5FA84F683282}" srcOrd="2" destOrd="0" presId="urn:microsoft.com/office/officeart/2018/5/layout/IconLeafLabelList"/>
    <dgm:cxn modelId="{EF270E39-8FD7-4B5E-AE3B-B786BBF5BF15}" type="presParOf" srcId="{38F300D6-55EE-4DDE-824E-115B19944B05}" destId="{4ACB94A7-BAA0-4AD1-95F5-69D5262B9E78}" srcOrd="3" destOrd="0" presId="urn:microsoft.com/office/officeart/2018/5/layout/IconLeafLabelList"/>
    <dgm:cxn modelId="{0D450647-2EF2-48AB-A7DE-7553FAF48015}" type="presParOf" srcId="{0FB80D76-0FD9-4D4A-9452-7E9E126A3F63}" destId="{0F5C0A38-8923-4F5A-92CD-DB5D11BE5442}" srcOrd="3" destOrd="0" presId="urn:microsoft.com/office/officeart/2018/5/layout/IconLeafLabelList"/>
    <dgm:cxn modelId="{9D5CA4EB-68E1-43F3-8D0D-77C18CA509C3}" type="presParOf" srcId="{0FB80D76-0FD9-4D4A-9452-7E9E126A3F63}" destId="{1A7E842B-EACF-4270-8895-CB932BF0FEBD}" srcOrd="4" destOrd="0" presId="urn:microsoft.com/office/officeart/2018/5/layout/IconLeafLabelList"/>
    <dgm:cxn modelId="{B1342E6C-F41B-4D01-9DAB-A025AC2509D2}" type="presParOf" srcId="{1A7E842B-EACF-4270-8895-CB932BF0FEBD}" destId="{447819FE-7956-4BAD-B798-5157C15EB8AA}" srcOrd="0" destOrd="0" presId="urn:microsoft.com/office/officeart/2018/5/layout/IconLeafLabelList"/>
    <dgm:cxn modelId="{A967E7BB-F390-4F4F-9A10-16C9790EF837}" type="presParOf" srcId="{1A7E842B-EACF-4270-8895-CB932BF0FEBD}" destId="{F72D1FD9-1160-4198-AF54-9111A86C0677}" srcOrd="1" destOrd="0" presId="urn:microsoft.com/office/officeart/2018/5/layout/IconLeafLabelList"/>
    <dgm:cxn modelId="{873ACA17-B993-48CD-A73D-CEEA00EE8D3C}" type="presParOf" srcId="{1A7E842B-EACF-4270-8895-CB932BF0FEBD}" destId="{31E15EDD-0695-4532-B375-8B5CA5B58F8E}" srcOrd="2" destOrd="0" presId="urn:microsoft.com/office/officeart/2018/5/layout/IconLeafLabelList"/>
    <dgm:cxn modelId="{F9BE42A5-CD31-4665-AE96-8C784F652BF6}" type="presParOf" srcId="{1A7E842B-EACF-4270-8895-CB932BF0FEBD}" destId="{E2FD0899-3B84-4EFF-97E6-29F2BC6AB47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9513F0-4C87-4E4B-AE93-D237C20D321F}" type="doc">
      <dgm:prSet loTypeId="urn:microsoft.com/office/officeart/2005/8/layout/process2" loCatId="process" qsTypeId="urn:microsoft.com/office/officeart/2005/8/quickstyle/simple5" qsCatId="simple" csTypeId="urn:microsoft.com/office/officeart/2005/8/colors/colorful1" csCatId="colorful"/>
      <dgm:spPr/>
      <dgm:t>
        <a:bodyPr/>
        <a:lstStyle/>
        <a:p>
          <a:endParaRPr lang="en-US"/>
        </a:p>
      </dgm:t>
    </dgm:pt>
    <dgm:pt modelId="{F30C24CF-DACA-4A8E-B14E-08A99F898098}">
      <dgm:prSet/>
      <dgm:spPr/>
      <dgm:t>
        <a:bodyPr/>
        <a:lstStyle/>
        <a:p>
          <a:r>
            <a:rPr lang="en-US" b="1"/>
            <a:t>Integrating the System using IoT Technology and Python</a:t>
          </a:r>
          <a:endParaRPr lang="en-US"/>
        </a:p>
      </dgm:t>
    </dgm:pt>
    <dgm:pt modelId="{C64C1013-5DBA-4195-ABDB-452250DCCD04}" type="parTrans" cxnId="{35E2FA74-27B6-47B1-B92B-2725E0A2B28C}">
      <dgm:prSet/>
      <dgm:spPr/>
      <dgm:t>
        <a:bodyPr/>
        <a:lstStyle/>
        <a:p>
          <a:endParaRPr lang="en-US"/>
        </a:p>
      </dgm:t>
    </dgm:pt>
    <dgm:pt modelId="{0CA7783B-78D3-49F2-BF3F-B702B84DBE86}" type="sibTrans" cxnId="{35E2FA74-27B6-47B1-B92B-2725E0A2B28C}">
      <dgm:prSet/>
      <dgm:spPr/>
      <dgm:t>
        <a:bodyPr/>
        <a:lstStyle/>
        <a:p>
          <a:endParaRPr lang="en-US"/>
        </a:p>
      </dgm:t>
    </dgm:pt>
    <dgm:pt modelId="{2328846D-22E9-4ECE-9F47-4E376EB0B668}">
      <dgm:prSet/>
      <dgm:spPr/>
      <dgm:t>
        <a:bodyPr/>
        <a:lstStyle/>
        <a:p>
          <a:r>
            <a:rPr lang="en-US" dirty="0"/>
            <a:t>To integrate the IoT traffic monitoring system and traffic information platform, we will be using Python and IoT technology. This approach offers several benefits, including real-time data analysis, improved accuracy in traffic prediction, and better decision-making for commuters.</a:t>
          </a:r>
        </a:p>
      </dgm:t>
    </dgm:pt>
    <dgm:pt modelId="{B3FDE3EF-0BB6-464D-9541-36D6080E2365}" type="parTrans" cxnId="{C90229BB-2D32-4927-A4F4-AB4F10394705}">
      <dgm:prSet/>
      <dgm:spPr/>
      <dgm:t>
        <a:bodyPr/>
        <a:lstStyle/>
        <a:p>
          <a:endParaRPr lang="en-US"/>
        </a:p>
      </dgm:t>
    </dgm:pt>
    <dgm:pt modelId="{F0FA52B7-2455-43F3-9AAC-9342146EA802}" type="sibTrans" cxnId="{C90229BB-2D32-4927-A4F4-AB4F10394705}">
      <dgm:prSet/>
      <dgm:spPr/>
      <dgm:t>
        <a:bodyPr/>
        <a:lstStyle/>
        <a:p>
          <a:endParaRPr lang="en-US"/>
        </a:p>
      </dgm:t>
    </dgm:pt>
    <dgm:pt modelId="{6751109D-69B5-4BDC-B4B3-DCD5E3821718}">
      <dgm:prSet/>
      <dgm:spPr/>
      <dgm:t>
        <a:bodyPr/>
        <a:lstStyle/>
        <a:p>
          <a:r>
            <a:rPr lang="en-US"/>
            <a:t>Python is a versatile programming language that allows us to easily manipulate and analyze large amounts of data. By using IoT technology, we can collect data from various sensors and devices in real-time, enabling us to make accurate predictions about traffic patterns and congestion levels. The integration of these two technologies will allow us to provide commuters with up-to-date information about traffic conditions and alternative routes, helping them save time and reduce frustration on their daily commute.</a:t>
          </a:r>
        </a:p>
      </dgm:t>
    </dgm:pt>
    <dgm:pt modelId="{56397E2E-6AC9-4F73-9CC6-820772ED78C2}" type="parTrans" cxnId="{280270B4-D2F8-48F4-8D0F-268623CCC4A3}">
      <dgm:prSet/>
      <dgm:spPr/>
      <dgm:t>
        <a:bodyPr/>
        <a:lstStyle/>
        <a:p>
          <a:endParaRPr lang="en-US"/>
        </a:p>
      </dgm:t>
    </dgm:pt>
    <dgm:pt modelId="{48C1AA48-35B0-4DAB-9019-BE45CA21C6F5}" type="sibTrans" cxnId="{280270B4-D2F8-48F4-8D0F-268623CCC4A3}">
      <dgm:prSet/>
      <dgm:spPr/>
      <dgm:t>
        <a:bodyPr/>
        <a:lstStyle/>
        <a:p>
          <a:endParaRPr lang="en-US"/>
        </a:p>
      </dgm:t>
    </dgm:pt>
    <dgm:pt modelId="{7967E693-A815-43C0-8BAE-847A40C46EE3}" type="pres">
      <dgm:prSet presAssocID="{C19513F0-4C87-4E4B-AE93-D237C20D321F}" presName="linearFlow" presStyleCnt="0">
        <dgm:presLayoutVars>
          <dgm:resizeHandles val="exact"/>
        </dgm:presLayoutVars>
      </dgm:prSet>
      <dgm:spPr/>
    </dgm:pt>
    <dgm:pt modelId="{492ECDEA-6EDF-4E5E-94E1-5C6CAE4A729C}" type="pres">
      <dgm:prSet presAssocID="{F30C24CF-DACA-4A8E-B14E-08A99F898098}" presName="node" presStyleLbl="node1" presStyleIdx="0" presStyleCnt="3">
        <dgm:presLayoutVars>
          <dgm:bulletEnabled val="1"/>
        </dgm:presLayoutVars>
      </dgm:prSet>
      <dgm:spPr/>
    </dgm:pt>
    <dgm:pt modelId="{469310E2-E0CB-47A4-A456-BDDBE21D2894}" type="pres">
      <dgm:prSet presAssocID="{0CA7783B-78D3-49F2-BF3F-B702B84DBE86}" presName="sibTrans" presStyleLbl="sibTrans2D1" presStyleIdx="0" presStyleCnt="2"/>
      <dgm:spPr/>
    </dgm:pt>
    <dgm:pt modelId="{5015C0D4-275C-41B4-9D94-D8E356F0CC1A}" type="pres">
      <dgm:prSet presAssocID="{0CA7783B-78D3-49F2-BF3F-B702B84DBE86}" presName="connectorText" presStyleLbl="sibTrans2D1" presStyleIdx="0" presStyleCnt="2"/>
      <dgm:spPr/>
    </dgm:pt>
    <dgm:pt modelId="{4EF4E3D5-1FAC-4D45-9438-157A0FC49079}" type="pres">
      <dgm:prSet presAssocID="{2328846D-22E9-4ECE-9F47-4E376EB0B668}" presName="node" presStyleLbl="node1" presStyleIdx="1" presStyleCnt="3">
        <dgm:presLayoutVars>
          <dgm:bulletEnabled val="1"/>
        </dgm:presLayoutVars>
      </dgm:prSet>
      <dgm:spPr/>
    </dgm:pt>
    <dgm:pt modelId="{48C1E2AD-8CEF-4A34-90DD-B6319392F6AA}" type="pres">
      <dgm:prSet presAssocID="{F0FA52B7-2455-43F3-9AAC-9342146EA802}" presName="sibTrans" presStyleLbl="sibTrans2D1" presStyleIdx="1" presStyleCnt="2"/>
      <dgm:spPr/>
    </dgm:pt>
    <dgm:pt modelId="{9DA6C103-4B8C-4D3A-B7DF-A05E86967433}" type="pres">
      <dgm:prSet presAssocID="{F0FA52B7-2455-43F3-9AAC-9342146EA802}" presName="connectorText" presStyleLbl="sibTrans2D1" presStyleIdx="1" presStyleCnt="2"/>
      <dgm:spPr/>
    </dgm:pt>
    <dgm:pt modelId="{22FEC343-CF4C-4322-BCFF-ADC67838D48C}" type="pres">
      <dgm:prSet presAssocID="{6751109D-69B5-4BDC-B4B3-DCD5E3821718}" presName="node" presStyleLbl="node1" presStyleIdx="2" presStyleCnt="3">
        <dgm:presLayoutVars>
          <dgm:bulletEnabled val="1"/>
        </dgm:presLayoutVars>
      </dgm:prSet>
      <dgm:spPr/>
    </dgm:pt>
  </dgm:ptLst>
  <dgm:cxnLst>
    <dgm:cxn modelId="{9BE1D011-8687-4488-A433-4D3FBD9EAF3B}" type="presOf" srcId="{0CA7783B-78D3-49F2-BF3F-B702B84DBE86}" destId="{469310E2-E0CB-47A4-A456-BDDBE21D2894}" srcOrd="0" destOrd="0" presId="urn:microsoft.com/office/officeart/2005/8/layout/process2"/>
    <dgm:cxn modelId="{15A8714C-AD70-43F2-801C-6B359729C7C8}" type="presOf" srcId="{F0FA52B7-2455-43F3-9AAC-9342146EA802}" destId="{9DA6C103-4B8C-4D3A-B7DF-A05E86967433}" srcOrd="1" destOrd="0" presId="urn:microsoft.com/office/officeart/2005/8/layout/process2"/>
    <dgm:cxn modelId="{FBAF6B52-041C-4D35-B5B6-B0B1B63A9552}" type="presOf" srcId="{2328846D-22E9-4ECE-9F47-4E376EB0B668}" destId="{4EF4E3D5-1FAC-4D45-9438-157A0FC49079}" srcOrd="0" destOrd="0" presId="urn:microsoft.com/office/officeart/2005/8/layout/process2"/>
    <dgm:cxn modelId="{35E2FA74-27B6-47B1-B92B-2725E0A2B28C}" srcId="{C19513F0-4C87-4E4B-AE93-D237C20D321F}" destId="{F30C24CF-DACA-4A8E-B14E-08A99F898098}" srcOrd="0" destOrd="0" parTransId="{C64C1013-5DBA-4195-ABDB-452250DCCD04}" sibTransId="{0CA7783B-78D3-49F2-BF3F-B702B84DBE86}"/>
    <dgm:cxn modelId="{2C1E6998-1F5C-4A23-93D6-FC3848524619}" type="presOf" srcId="{C19513F0-4C87-4E4B-AE93-D237C20D321F}" destId="{7967E693-A815-43C0-8BAE-847A40C46EE3}" srcOrd="0" destOrd="0" presId="urn:microsoft.com/office/officeart/2005/8/layout/process2"/>
    <dgm:cxn modelId="{280270B4-D2F8-48F4-8D0F-268623CCC4A3}" srcId="{C19513F0-4C87-4E4B-AE93-D237C20D321F}" destId="{6751109D-69B5-4BDC-B4B3-DCD5E3821718}" srcOrd="2" destOrd="0" parTransId="{56397E2E-6AC9-4F73-9CC6-820772ED78C2}" sibTransId="{48C1AA48-35B0-4DAB-9019-BE45CA21C6F5}"/>
    <dgm:cxn modelId="{C90229BB-2D32-4927-A4F4-AB4F10394705}" srcId="{C19513F0-4C87-4E4B-AE93-D237C20D321F}" destId="{2328846D-22E9-4ECE-9F47-4E376EB0B668}" srcOrd="1" destOrd="0" parTransId="{B3FDE3EF-0BB6-464D-9541-36D6080E2365}" sibTransId="{F0FA52B7-2455-43F3-9AAC-9342146EA802}"/>
    <dgm:cxn modelId="{C5B221D0-A415-4A04-86F4-5A53CA0D0662}" type="presOf" srcId="{0CA7783B-78D3-49F2-BF3F-B702B84DBE86}" destId="{5015C0D4-275C-41B4-9D94-D8E356F0CC1A}" srcOrd="1" destOrd="0" presId="urn:microsoft.com/office/officeart/2005/8/layout/process2"/>
    <dgm:cxn modelId="{613466E0-D6B8-421A-9A6B-D05EA8319657}" type="presOf" srcId="{6751109D-69B5-4BDC-B4B3-DCD5E3821718}" destId="{22FEC343-CF4C-4322-BCFF-ADC67838D48C}" srcOrd="0" destOrd="0" presId="urn:microsoft.com/office/officeart/2005/8/layout/process2"/>
    <dgm:cxn modelId="{8EA481FB-D143-4231-A341-8184595CFBB0}" type="presOf" srcId="{F0FA52B7-2455-43F3-9AAC-9342146EA802}" destId="{48C1E2AD-8CEF-4A34-90DD-B6319392F6AA}" srcOrd="0" destOrd="0" presId="urn:microsoft.com/office/officeart/2005/8/layout/process2"/>
    <dgm:cxn modelId="{71554CFE-D591-463D-913A-88AB27E0D3D3}" type="presOf" srcId="{F30C24CF-DACA-4A8E-B14E-08A99F898098}" destId="{492ECDEA-6EDF-4E5E-94E1-5C6CAE4A729C}" srcOrd="0" destOrd="0" presId="urn:microsoft.com/office/officeart/2005/8/layout/process2"/>
    <dgm:cxn modelId="{82F827A0-29F0-442C-9E5E-A91A0BD03D0D}" type="presParOf" srcId="{7967E693-A815-43C0-8BAE-847A40C46EE3}" destId="{492ECDEA-6EDF-4E5E-94E1-5C6CAE4A729C}" srcOrd="0" destOrd="0" presId="urn:microsoft.com/office/officeart/2005/8/layout/process2"/>
    <dgm:cxn modelId="{2D2D5925-01BC-4FE7-B50A-5C38CB787678}" type="presParOf" srcId="{7967E693-A815-43C0-8BAE-847A40C46EE3}" destId="{469310E2-E0CB-47A4-A456-BDDBE21D2894}" srcOrd="1" destOrd="0" presId="urn:microsoft.com/office/officeart/2005/8/layout/process2"/>
    <dgm:cxn modelId="{EB9CD98D-72F2-4931-85A0-AB16ADC25490}" type="presParOf" srcId="{469310E2-E0CB-47A4-A456-BDDBE21D2894}" destId="{5015C0D4-275C-41B4-9D94-D8E356F0CC1A}" srcOrd="0" destOrd="0" presId="urn:microsoft.com/office/officeart/2005/8/layout/process2"/>
    <dgm:cxn modelId="{D93A876C-FF61-4CDD-8CE1-F71A3AEA69F1}" type="presParOf" srcId="{7967E693-A815-43C0-8BAE-847A40C46EE3}" destId="{4EF4E3D5-1FAC-4D45-9438-157A0FC49079}" srcOrd="2" destOrd="0" presId="urn:microsoft.com/office/officeart/2005/8/layout/process2"/>
    <dgm:cxn modelId="{8730B9D9-256F-4DEB-B66E-4FEAD5847633}" type="presParOf" srcId="{7967E693-A815-43C0-8BAE-847A40C46EE3}" destId="{48C1E2AD-8CEF-4A34-90DD-B6319392F6AA}" srcOrd="3" destOrd="0" presId="urn:microsoft.com/office/officeart/2005/8/layout/process2"/>
    <dgm:cxn modelId="{EF999C16-B213-42C2-B8F2-F1361B671D2F}" type="presParOf" srcId="{48C1E2AD-8CEF-4A34-90DD-B6319392F6AA}" destId="{9DA6C103-4B8C-4D3A-B7DF-A05E86967433}" srcOrd="0" destOrd="0" presId="urn:microsoft.com/office/officeart/2005/8/layout/process2"/>
    <dgm:cxn modelId="{674C128F-119E-4259-B483-FC1388621BFC}" type="presParOf" srcId="{7967E693-A815-43C0-8BAE-847A40C46EE3}" destId="{22FEC343-CF4C-4322-BCFF-ADC67838D48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35AD-34F2-4981-94C8-9D3D50F51DDE}">
      <dsp:nvSpPr>
        <dsp:cNvPr id="0" name=""/>
        <dsp:cNvSpPr/>
      </dsp:nvSpPr>
      <dsp:spPr>
        <a:xfrm>
          <a:off x="679050" y="2406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FBB4C-BE74-4F4A-B998-932ABCC6CE01}">
      <dsp:nvSpPr>
        <dsp:cNvPr id="0" name=""/>
        <dsp:cNvSpPr/>
      </dsp:nvSpPr>
      <dsp:spPr>
        <a:xfrm>
          <a:off x="1081237" y="6428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68991E-5062-45A3-B06C-797AD9F3A1F1}">
      <dsp:nvSpPr>
        <dsp:cNvPr id="0" name=""/>
        <dsp:cNvSpPr/>
      </dsp:nvSpPr>
      <dsp:spPr>
        <a:xfrm>
          <a:off x="75768" y="2715669"/>
          <a:ext cx="30937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Defining Objectives</a:t>
          </a:r>
          <a:endParaRPr lang="en-US" sz="1100" kern="1200"/>
        </a:p>
      </dsp:txBody>
      <dsp:txXfrm>
        <a:off x="75768" y="2715669"/>
        <a:ext cx="3093750" cy="1395000"/>
      </dsp:txXfrm>
    </dsp:sp>
    <dsp:sp modelId="{629048C9-4FE7-4154-88E8-70820FAF4258}">
      <dsp:nvSpPr>
        <dsp:cNvPr id="0" name=""/>
        <dsp:cNvSpPr/>
      </dsp:nvSpPr>
      <dsp:spPr>
        <a:xfrm>
          <a:off x="4314206" y="2406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69B3D-FB8B-4A35-BC16-958C296F1221}">
      <dsp:nvSpPr>
        <dsp:cNvPr id="0" name=""/>
        <dsp:cNvSpPr/>
      </dsp:nvSpPr>
      <dsp:spPr>
        <a:xfrm>
          <a:off x="4716393" y="6428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B94A7-BAA0-4AD1-95F5-69D5262B9E78}">
      <dsp:nvSpPr>
        <dsp:cNvPr id="0" name=""/>
        <dsp:cNvSpPr/>
      </dsp:nvSpPr>
      <dsp:spPr>
        <a:xfrm>
          <a:off x="3710925" y="2715669"/>
          <a:ext cx="30937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specific objectives of this project are to reduce traffic congestion and improve the overall flow of traffic. This will be achieved through the use of IoT devices, such as sensors and cameras, which will collect data on traffic patterns and volume. Data analytics will be used to analyze this data and identify areas where improvements can be made.</a:t>
          </a:r>
        </a:p>
      </dsp:txBody>
      <dsp:txXfrm>
        <a:off x="3710925" y="2715669"/>
        <a:ext cx="3093750" cy="1395000"/>
      </dsp:txXfrm>
    </dsp:sp>
    <dsp:sp modelId="{447819FE-7956-4BAD-B798-5157C15EB8AA}">
      <dsp:nvSpPr>
        <dsp:cNvPr id="0" name=""/>
        <dsp:cNvSpPr/>
      </dsp:nvSpPr>
      <dsp:spPr>
        <a:xfrm>
          <a:off x="7949362" y="2406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D1FD9-1160-4198-AF54-9111A86C0677}">
      <dsp:nvSpPr>
        <dsp:cNvPr id="0" name=""/>
        <dsp:cNvSpPr/>
      </dsp:nvSpPr>
      <dsp:spPr>
        <a:xfrm>
          <a:off x="8351550" y="6428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D0899-3B84-4EFF-97E6-29F2BC6AB47F}">
      <dsp:nvSpPr>
        <dsp:cNvPr id="0" name=""/>
        <dsp:cNvSpPr/>
      </dsp:nvSpPr>
      <dsp:spPr>
        <a:xfrm>
          <a:off x="7346081" y="2715669"/>
          <a:ext cx="30937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One of the key benefits of this approach is that it will allow for real-time monitoring of traffic conditions. This means that adjustments can be made quickly and efficiently to improve traffic flow. Additionally, the use of data analytics will provide valuable insights into traffic patterns and trends, which can be used to inform future planning and development.</a:t>
          </a:r>
        </a:p>
      </dsp:txBody>
      <dsp:txXfrm>
        <a:off x="7346081" y="2715669"/>
        <a:ext cx="3093750" cy="13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ECDEA-6EDF-4E5E-94E1-5C6CAE4A729C}">
      <dsp:nvSpPr>
        <dsp:cNvPr id="0" name=""/>
        <dsp:cNvSpPr/>
      </dsp:nvSpPr>
      <dsp:spPr>
        <a:xfrm>
          <a:off x="485490" y="0"/>
          <a:ext cx="4943369" cy="140486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Integrating the System using IoT Technology and Python</a:t>
          </a:r>
          <a:endParaRPr lang="en-US" sz="1200" kern="1200"/>
        </a:p>
      </dsp:txBody>
      <dsp:txXfrm>
        <a:off x="526637" y="41147"/>
        <a:ext cx="4861075" cy="1322571"/>
      </dsp:txXfrm>
    </dsp:sp>
    <dsp:sp modelId="{469310E2-E0CB-47A4-A456-BDDBE21D2894}">
      <dsp:nvSpPr>
        <dsp:cNvPr id="0" name=""/>
        <dsp:cNvSpPr/>
      </dsp:nvSpPr>
      <dsp:spPr>
        <a:xfrm rot="5400000">
          <a:off x="2693762" y="1439986"/>
          <a:ext cx="526824" cy="632189"/>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767518" y="1492669"/>
        <a:ext cx="379313" cy="368777"/>
      </dsp:txXfrm>
    </dsp:sp>
    <dsp:sp modelId="{4EF4E3D5-1FAC-4D45-9438-157A0FC49079}">
      <dsp:nvSpPr>
        <dsp:cNvPr id="0" name=""/>
        <dsp:cNvSpPr/>
      </dsp:nvSpPr>
      <dsp:spPr>
        <a:xfrm>
          <a:off x="485490" y="2107297"/>
          <a:ext cx="4943369" cy="140486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To integrate the IoT traffic monitoring system and traffic information platform, we will be using Python and IoT technology. This approach offers several benefits, including real-time data analysis, improved accuracy in traffic prediction, and better decision-making for commuters.</a:t>
          </a:r>
        </a:p>
      </dsp:txBody>
      <dsp:txXfrm>
        <a:off x="526637" y="2148444"/>
        <a:ext cx="4861075" cy="1322571"/>
      </dsp:txXfrm>
    </dsp:sp>
    <dsp:sp modelId="{48C1E2AD-8CEF-4A34-90DD-B6319392F6AA}">
      <dsp:nvSpPr>
        <dsp:cNvPr id="0" name=""/>
        <dsp:cNvSpPr/>
      </dsp:nvSpPr>
      <dsp:spPr>
        <a:xfrm rot="5400000">
          <a:off x="2693762" y="3547284"/>
          <a:ext cx="526824" cy="632189"/>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767518" y="3599967"/>
        <a:ext cx="379313" cy="368777"/>
      </dsp:txXfrm>
    </dsp:sp>
    <dsp:sp modelId="{22FEC343-CF4C-4322-BCFF-ADC67838D48C}">
      <dsp:nvSpPr>
        <dsp:cNvPr id="0" name=""/>
        <dsp:cNvSpPr/>
      </dsp:nvSpPr>
      <dsp:spPr>
        <a:xfrm>
          <a:off x="485490" y="4214595"/>
          <a:ext cx="4943369" cy="140486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Python is a versatile programming language that allows us to easily manipulate and analyze large amounts of data. By using IoT technology, we can collect data from various sensors and devices in real-time, enabling us to make accurate predictions about traffic patterns and congestion levels. The integration of these two technologies will allow us to provide commuters with up-to-date information about traffic conditions and alternative routes, helping them save time and reduce frustration on their daily commute.</a:t>
          </a:r>
        </a:p>
      </dsp:txBody>
      <dsp:txXfrm>
        <a:off x="526637" y="4255742"/>
        <a:ext cx="4861075" cy="132257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FD30-3A81-5423-7D9F-5D4EDA5A97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FF4B9C-33D6-9D9D-26E6-6F72B37F8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B23A4C-8A94-C043-2B9F-09205B04B54F}"/>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DDF33E1F-8FD8-C85C-5F6D-413CF40E8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ACD27-A6D0-8CA4-B7F1-1A3DE3EC4E56}"/>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507419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6383-DD37-CF53-452A-C901B7254E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AE6B20-41AB-6CE3-6041-06A21B955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18587A-5A12-A99D-0C62-E05FB46C8426}"/>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1EB54BC1-CAC3-F4F1-FC15-8FB17BEBE7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20B1E-DA0A-EA23-CCDE-4123DAAF38A6}"/>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3621320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C14E2-26B9-887F-98ED-741231FD9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0D3D2D-FFB3-1207-333B-698DD18787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B79E6A-9B12-A4A8-4DF8-21EF09F6A16B}"/>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DB659595-87C5-5860-7473-59165EA05E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83E670-B84F-983D-9073-DB599E4A6E51}"/>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179928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440B-564E-C4B3-EF96-9E4539368D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4440CF-549B-4F16-1798-A6C36A495F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76FB78-8E31-4808-3F47-72642ADB5136}"/>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8BB87E44-CEE4-C5B7-D603-5320DFC3B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F67117-2D0E-9734-7D9A-25668EDEF965}"/>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4053511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FFAA-AE10-DFB8-2116-8DEDC0B44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006D6D-AB51-3159-4628-A1DBD2DB7B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D62CD-9B00-B2E1-0D88-60E94CAF7AD3}"/>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6115A62F-DA6B-4AD1-F4E1-570AA4293A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7D2B54-28AD-9EB5-5F63-5EB72BE2044A}"/>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188481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4C75-B5A8-4457-A392-A8BC0FC291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99EE64-1427-6D5C-B215-C8962914EE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4BACD7-492F-1728-F2E3-0D4FF91D2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BEC997-655A-E001-F195-212ABEB97511}"/>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6" name="Footer Placeholder 5">
            <a:extLst>
              <a:ext uri="{FF2B5EF4-FFF2-40B4-BE49-F238E27FC236}">
                <a16:creationId xmlns:a16="http://schemas.microsoft.com/office/drawing/2014/main" id="{6A017637-5F91-641C-690B-88521F5151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C510B6-44CC-1421-16A3-9FB60D71BE91}"/>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357875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737E-1E01-97C4-6D58-D9243D9344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7306D9-F3C5-548F-B14C-F68FBB135B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3E1880-E2E8-3475-7235-FB47FB0AF1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A57E15-D3EE-7C9E-6FE4-F70FED9A9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7DD03-409A-1676-B9C1-66880D2CD9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7DDE53-DA51-8BB1-507F-44B6EC6D9492}"/>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8" name="Footer Placeholder 7">
            <a:extLst>
              <a:ext uri="{FF2B5EF4-FFF2-40B4-BE49-F238E27FC236}">
                <a16:creationId xmlns:a16="http://schemas.microsoft.com/office/drawing/2014/main" id="{4C8A93D1-93F1-93D9-BF4D-4A3F17D5AD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936470-3B0E-7443-FF1E-0FB1250CD342}"/>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177268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E280-9F46-6E91-2E3B-AC53F503FB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9B01D7-B42E-BA19-B5BD-A6DF381A899B}"/>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4" name="Footer Placeholder 3">
            <a:extLst>
              <a:ext uri="{FF2B5EF4-FFF2-40B4-BE49-F238E27FC236}">
                <a16:creationId xmlns:a16="http://schemas.microsoft.com/office/drawing/2014/main" id="{C2922B2A-D2C5-FFF9-C799-42C68BB18E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34B098-8ACB-7B4C-823A-E44C59E7CB9F}"/>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1188315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08FB0-CB17-9908-19B6-2167F1E5BCFB}"/>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3" name="Footer Placeholder 2">
            <a:extLst>
              <a:ext uri="{FF2B5EF4-FFF2-40B4-BE49-F238E27FC236}">
                <a16:creationId xmlns:a16="http://schemas.microsoft.com/office/drawing/2014/main" id="{145A9589-EB2D-0C20-7382-D342A62E0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577FB2-7FF2-F425-9636-97D94E1E108B}"/>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26971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0264-2C89-354B-3719-1A2A1778A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D0B582-8296-2515-DC46-24296D3B9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E50822-2BDD-C74E-1F2F-79F97626C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46730-07BC-0F04-2DA6-8C7D2CAE6C8E}"/>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6" name="Footer Placeholder 5">
            <a:extLst>
              <a:ext uri="{FF2B5EF4-FFF2-40B4-BE49-F238E27FC236}">
                <a16:creationId xmlns:a16="http://schemas.microsoft.com/office/drawing/2014/main" id="{99F74323-1744-8285-B52C-CFB511E8D2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65AE5B-C084-9281-CE34-FCA32CDD1AB3}"/>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179892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4BF0-D9D2-B484-6C8C-3DCB3C317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3F5757-351A-E053-B2AB-3ED82BB99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92964B0-3D62-EFBA-8765-2D22BDEBE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8A064-282C-4E65-B6C1-4DA4A43D23A0}"/>
              </a:ext>
            </a:extLst>
          </p:cNvPr>
          <p:cNvSpPr>
            <a:spLocks noGrp="1"/>
          </p:cNvSpPr>
          <p:nvPr>
            <p:ph type="dt" sz="half" idx="10"/>
          </p:nvPr>
        </p:nvSpPr>
        <p:spPr/>
        <p:txBody>
          <a:bodyPr/>
          <a:lstStyle/>
          <a:p>
            <a:fld id="{BBD501DE-AF31-4894-B291-CC7A9235D613}" type="datetimeFigureOut">
              <a:rPr lang="en-IN" smtClean="0"/>
              <a:t>29-09-2023</a:t>
            </a:fld>
            <a:endParaRPr lang="en-IN"/>
          </a:p>
        </p:txBody>
      </p:sp>
      <p:sp>
        <p:nvSpPr>
          <p:cNvPr id="6" name="Footer Placeholder 5">
            <a:extLst>
              <a:ext uri="{FF2B5EF4-FFF2-40B4-BE49-F238E27FC236}">
                <a16:creationId xmlns:a16="http://schemas.microsoft.com/office/drawing/2014/main" id="{4C488D1D-1CFB-FDB3-C872-A27D6E467B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60C7FF-2594-EDED-8668-33DB5402BBBB}"/>
              </a:ext>
            </a:extLst>
          </p:cNvPr>
          <p:cNvSpPr>
            <a:spLocks noGrp="1"/>
          </p:cNvSpPr>
          <p:nvPr>
            <p:ph type="sldNum" sz="quarter" idx="12"/>
          </p:nvPr>
        </p:nvSpPr>
        <p:spPr/>
        <p:txBody>
          <a:bodyPr/>
          <a:lstStyle/>
          <a:p>
            <a:fld id="{15F1CD03-7A72-4665-8A18-A74F324E0156}" type="slidenum">
              <a:rPr lang="en-IN" smtClean="0"/>
              <a:t>‹#›</a:t>
            </a:fld>
            <a:endParaRPr lang="en-IN"/>
          </a:p>
        </p:txBody>
      </p:sp>
    </p:spTree>
    <p:extLst>
      <p:ext uri="{BB962C8B-B14F-4D97-AF65-F5344CB8AC3E}">
        <p14:creationId xmlns:p14="http://schemas.microsoft.com/office/powerpoint/2010/main" val="8553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229DD-37AD-06D4-61EB-8086CDB64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6EC090-105F-6947-8E59-33CD4E166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6131E7-7B68-448C-B95B-32E5279318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501DE-AF31-4894-B291-CC7A9235D613}" type="datetimeFigureOut">
              <a:rPr lang="en-IN" smtClean="0"/>
              <a:t>29-09-2023</a:t>
            </a:fld>
            <a:endParaRPr lang="en-IN"/>
          </a:p>
        </p:txBody>
      </p:sp>
      <p:sp>
        <p:nvSpPr>
          <p:cNvPr id="5" name="Footer Placeholder 4">
            <a:extLst>
              <a:ext uri="{FF2B5EF4-FFF2-40B4-BE49-F238E27FC236}">
                <a16:creationId xmlns:a16="http://schemas.microsoft.com/office/drawing/2014/main" id="{D6D28D0D-B711-841C-3948-C8970E3E97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DEB98D-F22C-9831-D4EC-8184E2214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1CD03-7A72-4665-8A18-A74F324E0156}" type="slidenum">
              <a:rPr lang="en-IN" smtClean="0"/>
              <a:t>‹#›</a:t>
            </a:fld>
            <a:endParaRPr lang="en-IN"/>
          </a:p>
        </p:txBody>
      </p:sp>
    </p:spTree>
    <p:extLst>
      <p:ext uri="{BB962C8B-B14F-4D97-AF65-F5344CB8AC3E}">
        <p14:creationId xmlns:p14="http://schemas.microsoft.com/office/powerpoint/2010/main" val="2747462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erial View Of Street">
            <a:extLst>
              <a:ext uri="{FF2B5EF4-FFF2-40B4-BE49-F238E27FC236}">
                <a16:creationId xmlns:a16="http://schemas.microsoft.com/office/drawing/2014/main" id="{CDDDB968-D12A-67B7-EB48-FEB7C942FD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57008"/>
            <a:ext cx="12191979" cy="6857990"/>
          </a:xfrm>
          <a:prstGeom prst="rect">
            <a:avLst/>
          </a:prstGeom>
        </p:spPr>
      </p:pic>
      <p:sp>
        <p:nvSpPr>
          <p:cNvPr id="8" name="Rectangle 7">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74769-9379-8977-72C6-7A2433A300A6}"/>
              </a:ext>
            </a:extLst>
          </p:cNvPr>
          <p:cNvSpPr>
            <a:spLocks noGrp="1"/>
          </p:cNvSpPr>
          <p:nvPr>
            <p:ph type="ctrTitle"/>
          </p:nvPr>
        </p:nvSpPr>
        <p:spPr>
          <a:xfrm>
            <a:off x="761999" y="1137434"/>
            <a:ext cx="8816109" cy="2374834"/>
          </a:xfrm>
        </p:spPr>
        <p:txBody>
          <a:bodyPr anchor="t">
            <a:normAutofit/>
          </a:bodyPr>
          <a:lstStyle/>
          <a:p>
            <a:pPr algn="l"/>
            <a:r>
              <a:rPr lang="en-US" dirty="0">
                <a:solidFill>
                  <a:srgbClr val="FFFFFF"/>
                </a:solidFill>
              </a:rPr>
              <a:t>Navigating Traffic with IoT and Data Analytics</a:t>
            </a:r>
            <a:endParaRPr lang="en-IN" dirty="0">
              <a:solidFill>
                <a:srgbClr val="FFFFFF"/>
              </a:solidFill>
            </a:endParaRPr>
          </a:p>
        </p:txBody>
      </p:sp>
      <p:sp>
        <p:nvSpPr>
          <p:cNvPr id="10" name="Rectangle 9">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78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347F2C-9ADC-6A81-FDED-724B26401DAE}"/>
              </a:ext>
            </a:extLst>
          </p:cNvPr>
          <p:cNvSpPr>
            <a:spLocks noGrp="1"/>
          </p:cNvSpPr>
          <p:nvPr>
            <p:ph type="subTitle" idx="1"/>
          </p:nvPr>
        </p:nvSpPr>
        <p:spPr>
          <a:xfrm>
            <a:off x="1466490" y="1110651"/>
            <a:ext cx="9598325" cy="4636698"/>
          </a:xfrm>
        </p:spPr>
        <p:txBody>
          <a:bodyPr/>
          <a:lstStyle/>
          <a:p>
            <a:pPr marL="342900" indent="-342900" algn="l">
              <a:buFont typeface="Arial" panose="020B0604020202020204" pitchFamily="34" charset="0"/>
              <a:buChar char="•"/>
            </a:pPr>
            <a:r>
              <a:rPr lang="en-US" sz="2800" b="1" dirty="0">
                <a:effectLst/>
              </a:rPr>
              <a:t>Introduction</a:t>
            </a:r>
            <a:endParaRPr lang="en-US" sz="2800" b="1" dirty="0"/>
          </a:p>
          <a:p>
            <a:pPr marL="342900" indent="-342900" algn="l">
              <a:buFont typeface="Arial" panose="020B0604020202020204" pitchFamily="34" charset="0"/>
              <a:buChar char="•"/>
            </a:pPr>
            <a:r>
              <a:rPr lang="en-US" sz="2800" b="1" dirty="0">
                <a:effectLst/>
              </a:rPr>
              <a:t>Defining Objectives</a:t>
            </a:r>
            <a:endParaRPr lang="en-US" sz="2800" b="1" dirty="0"/>
          </a:p>
          <a:p>
            <a:pPr marL="342900" indent="-342900" algn="l">
              <a:buFont typeface="Arial" panose="020B0604020202020204" pitchFamily="34" charset="0"/>
              <a:buChar char="•"/>
            </a:pPr>
            <a:r>
              <a:rPr lang="en-US" sz="2800" b="1" dirty="0">
                <a:effectLst/>
              </a:rPr>
              <a:t>Designing the IoT Traffic Monitoring System</a:t>
            </a:r>
            <a:endParaRPr lang="en-US" sz="2800" b="1" dirty="0"/>
          </a:p>
          <a:p>
            <a:pPr marL="342900" indent="-342900" algn="l">
              <a:buFont typeface="Arial" panose="020B0604020202020204" pitchFamily="34" charset="0"/>
              <a:buChar char="•"/>
            </a:pPr>
            <a:r>
              <a:rPr lang="en-US" sz="2800" b="1" dirty="0">
                <a:effectLst/>
              </a:rPr>
              <a:t>Developing the Traffic Information Platform</a:t>
            </a:r>
            <a:endParaRPr lang="en-US" sz="2800" b="1" dirty="0"/>
          </a:p>
          <a:p>
            <a:pPr marL="342900" indent="-342900" algn="l">
              <a:buFont typeface="Arial" panose="020B0604020202020204" pitchFamily="34" charset="0"/>
              <a:buChar char="•"/>
            </a:pPr>
            <a:r>
              <a:rPr lang="en-US" sz="2800" b="1" dirty="0">
                <a:effectLst/>
              </a:rPr>
              <a:t>Integrating the System using IoT Technology and Python</a:t>
            </a:r>
            <a:endParaRPr lang="en-US" sz="2800" b="1" dirty="0"/>
          </a:p>
          <a:p>
            <a:pPr marL="342900" indent="-342900" algn="l">
              <a:buFont typeface="Arial" panose="020B0604020202020204" pitchFamily="34" charset="0"/>
              <a:buChar char="•"/>
            </a:pPr>
            <a:r>
              <a:rPr lang="en-US" sz="2800" b="1" dirty="0">
                <a:effectLst/>
              </a:rPr>
              <a:t>Conclusion</a:t>
            </a:r>
            <a:endParaRPr lang="en-US" sz="2800" b="1" dirty="0"/>
          </a:p>
          <a:p>
            <a:endParaRPr lang="en-IN" dirty="0"/>
          </a:p>
        </p:txBody>
      </p:sp>
    </p:spTree>
    <p:extLst>
      <p:ext uri="{BB962C8B-B14F-4D97-AF65-F5344CB8AC3E}">
        <p14:creationId xmlns:p14="http://schemas.microsoft.com/office/powerpoint/2010/main" val="22235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AF9A62-76A3-4DD7-315B-5B7DFA4B0C5F}"/>
              </a:ext>
            </a:extLst>
          </p:cNvPr>
          <p:cNvSpPr>
            <a:spLocks noGrp="1"/>
          </p:cNvSpPr>
          <p:nvPr>
            <p:ph idx="1"/>
          </p:nvPr>
        </p:nvSpPr>
        <p:spPr>
          <a:xfrm>
            <a:off x="804672" y="960582"/>
            <a:ext cx="4977578" cy="5100389"/>
          </a:xfrm>
        </p:spPr>
        <p:txBody>
          <a:bodyPr anchor="ctr">
            <a:normAutofit/>
          </a:bodyPr>
          <a:lstStyle/>
          <a:p>
            <a:r>
              <a:rPr lang="en-US" sz="1600" b="1" dirty="0">
                <a:solidFill>
                  <a:schemeClr val="tx2"/>
                </a:solidFill>
                <a:effectLst/>
              </a:rPr>
              <a:t>Introduction</a:t>
            </a:r>
            <a:endParaRPr lang="en-US" sz="1600" b="1" dirty="0">
              <a:solidFill>
                <a:schemeClr val="tx2"/>
              </a:solidFill>
            </a:endParaRPr>
          </a:p>
          <a:p>
            <a:r>
              <a:rPr lang="en-US" sz="1600" dirty="0">
                <a:solidFill>
                  <a:schemeClr val="tx2"/>
                </a:solidFill>
                <a:effectLst/>
              </a:rPr>
              <a:t>Traffic congestion is a major issue affecting millions of commuters every day. It causes frustration, delays and can have a negative impact on the environment. Our project aims to tackle this problem head-on by using IoT devices and data analytics to monitor traffic and provide real-time information to commuters. By doing so, we hope to alleviate congestion, reduce travel times and improve the overall commute experience.</a:t>
            </a:r>
            <a:endParaRPr lang="en-US" sz="1600" dirty="0">
              <a:solidFill>
                <a:schemeClr val="tx2"/>
              </a:solidFill>
            </a:endParaRPr>
          </a:p>
          <a:p>
            <a:r>
              <a:rPr lang="en-US" sz="1600" dirty="0">
                <a:solidFill>
                  <a:schemeClr val="tx2"/>
                </a:solidFill>
                <a:effectLst/>
              </a:rPr>
              <a:t>Our project is not just about making commutes more efficient, but also about creating a safer and more sustainable transportation system. Traffic congestion contributes to air pollution and greenhouse gas emissions, which have a significant impact on our health and the environment. By reducing congestion, we can also reduce these harmful effects and create a better future for everyone.</a:t>
            </a:r>
            <a:endParaRPr lang="en-US" sz="1600" dirty="0">
              <a:solidFill>
                <a:schemeClr val="tx2"/>
              </a:solidFill>
            </a:endParaRPr>
          </a:p>
          <a:p>
            <a:endParaRPr lang="en-IN" sz="1600" dirty="0">
              <a:solidFill>
                <a:schemeClr val="tx2"/>
              </a:solidFill>
            </a:endParaRPr>
          </a:p>
        </p:txBody>
      </p:sp>
      <p:grpSp>
        <p:nvGrpSpPr>
          <p:cNvPr id="26" name="Group 2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7" name="Freeform: Shape 2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descr="Traffic Light">
            <a:extLst>
              <a:ext uri="{FF2B5EF4-FFF2-40B4-BE49-F238E27FC236}">
                <a16:creationId xmlns:a16="http://schemas.microsoft.com/office/drawing/2014/main" id="{C4D57A9A-1D2E-F3BF-5645-F56BB3E632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15" name="TextBox 14">
            <a:extLst>
              <a:ext uri="{FF2B5EF4-FFF2-40B4-BE49-F238E27FC236}">
                <a16:creationId xmlns:a16="http://schemas.microsoft.com/office/drawing/2014/main" id="{0D1ED274-1FDD-51A3-1126-3D945C380098}"/>
              </a:ext>
            </a:extLst>
          </p:cNvPr>
          <p:cNvSpPr txBox="1"/>
          <p:nvPr/>
        </p:nvSpPr>
        <p:spPr>
          <a:xfrm>
            <a:off x="3047281" y="3244334"/>
            <a:ext cx="6094562"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153022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A15F9549-EF73-E2BA-B03E-C9DD7678A0E3}"/>
              </a:ext>
            </a:extLst>
          </p:cNvPr>
          <p:cNvGraphicFramePr/>
          <p:nvPr>
            <p:extLst>
              <p:ext uri="{D42A27DB-BD31-4B8C-83A1-F6EECF244321}">
                <p14:modId xmlns:p14="http://schemas.microsoft.com/office/powerpoint/2010/main" val="346148166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8314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17102E-D912-BBD7-3847-B68D66F49DDA}"/>
              </a:ext>
            </a:extLst>
          </p:cNvPr>
          <p:cNvSpPr>
            <a:spLocks noGrp="1"/>
          </p:cNvSpPr>
          <p:nvPr>
            <p:ph idx="1"/>
          </p:nvPr>
        </p:nvSpPr>
        <p:spPr>
          <a:xfrm>
            <a:off x="762000" y="1191494"/>
            <a:ext cx="4085665" cy="4950890"/>
          </a:xfrm>
        </p:spPr>
        <p:txBody>
          <a:bodyPr>
            <a:normAutofit/>
          </a:bodyPr>
          <a:lstStyle/>
          <a:p>
            <a:r>
              <a:rPr lang="en-US" sz="1600" b="1" dirty="0">
                <a:effectLst/>
              </a:rPr>
              <a:t>Developing the Traffic Information Platform</a:t>
            </a:r>
            <a:endParaRPr lang="en-US" sz="1600" b="1" dirty="0"/>
          </a:p>
          <a:p>
            <a:r>
              <a:rPr lang="en-US" sz="1600" dirty="0">
                <a:effectLst/>
              </a:rPr>
              <a:t>The traffic information platform will be developed using a combination of data analytics and machine learning algorithms. This will enable the platform to provide real-time traffic updates and predictions, as well as personalized route recommendations based on individual user preferences.</a:t>
            </a:r>
            <a:endParaRPr lang="en-US" sz="1600" dirty="0"/>
          </a:p>
          <a:p>
            <a:r>
              <a:rPr lang="en-US" sz="1600" dirty="0">
                <a:effectLst/>
              </a:rPr>
              <a:t>In addition to these features, the platform will also include a social component that allows commuters to connect with each other and share information about traffic conditions in real-time. This will help to create a more collaborative and connected community of commuters, and make the daily commute a more enjoyable experience.</a:t>
            </a:r>
            <a:endParaRPr lang="en-US" sz="1600" dirty="0"/>
          </a:p>
          <a:p>
            <a:endParaRPr lang="en-IN" sz="1600" dirty="0"/>
          </a:p>
        </p:txBody>
      </p:sp>
      <p:pic>
        <p:nvPicPr>
          <p:cNvPr id="5" name="Picture 4" descr="Top view of cubes connected with black lines">
            <a:extLst>
              <a:ext uri="{FF2B5EF4-FFF2-40B4-BE49-F238E27FC236}">
                <a16:creationId xmlns:a16="http://schemas.microsoft.com/office/drawing/2014/main" id="{D59E9CBD-CC75-344C-41EB-9BDEF7E8EA6B}"/>
              </a:ext>
            </a:extLst>
          </p:cNvPr>
          <p:cNvPicPr>
            <a:picLocks noChangeAspect="1"/>
          </p:cNvPicPr>
          <p:nvPr/>
        </p:nvPicPr>
        <p:blipFill rotWithShape="1">
          <a:blip r:embed="rId2"/>
          <a:srcRect l="19194" r="9272"/>
          <a:stretch/>
        </p:blipFill>
        <p:spPr>
          <a:xfrm>
            <a:off x="5650992" y="10"/>
            <a:ext cx="6541008" cy="6857990"/>
          </a:xfrm>
          <a:prstGeom prst="rect">
            <a:avLst/>
          </a:prstGeom>
        </p:spPr>
      </p:pic>
    </p:spTree>
    <p:extLst>
      <p:ext uri="{BB962C8B-B14F-4D97-AF65-F5344CB8AC3E}">
        <p14:creationId xmlns:p14="http://schemas.microsoft.com/office/powerpoint/2010/main" val="1621805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8D7C265C-8A68-F0B9-19A5-FA5F08CF9D6D}"/>
              </a:ext>
            </a:extLst>
          </p:cNvPr>
          <p:cNvPicPr>
            <a:picLocks noChangeAspect="1"/>
          </p:cNvPicPr>
          <p:nvPr/>
        </p:nvPicPr>
        <p:blipFill rotWithShape="1">
          <a:blip r:embed="rId2"/>
          <a:srcRect l="25597" r="27142"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9F50082-603B-CF6A-1301-D7F6B153C660}"/>
              </a:ext>
            </a:extLst>
          </p:cNvPr>
          <p:cNvGraphicFramePr>
            <a:graphicFrameLocks noGrp="1"/>
          </p:cNvGraphicFramePr>
          <p:nvPr>
            <p:ph idx="1"/>
            <p:extLst>
              <p:ext uri="{D42A27DB-BD31-4B8C-83A1-F6EECF244321}">
                <p14:modId xmlns:p14="http://schemas.microsoft.com/office/powerpoint/2010/main" val="1375120963"/>
              </p:ext>
            </p:extLst>
          </p:nvPr>
        </p:nvGraphicFramePr>
        <p:xfrm>
          <a:off x="5634182" y="600364"/>
          <a:ext cx="5914350" cy="5619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404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Exclamation mark on a yellow background">
            <a:extLst>
              <a:ext uri="{FF2B5EF4-FFF2-40B4-BE49-F238E27FC236}">
                <a16:creationId xmlns:a16="http://schemas.microsoft.com/office/drawing/2014/main" id="{36161FAE-30AB-BD48-2236-6A69D8B2B55E}"/>
              </a:ext>
            </a:extLst>
          </p:cNvPr>
          <p:cNvPicPr>
            <a:picLocks noChangeAspect="1"/>
          </p:cNvPicPr>
          <p:nvPr/>
        </p:nvPicPr>
        <p:blipFill rotWithShape="1">
          <a:blip r:embed="rId2"/>
          <a:srcRect l="29908" r="1699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C17907-03E6-98C6-A793-CAF76456E4C2}"/>
              </a:ext>
            </a:extLst>
          </p:cNvPr>
          <p:cNvSpPr>
            <a:spLocks noGrp="1"/>
          </p:cNvSpPr>
          <p:nvPr>
            <p:ph idx="1"/>
          </p:nvPr>
        </p:nvSpPr>
        <p:spPr>
          <a:xfrm>
            <a:off x="5827048" y="748145"/>
            <a:ext cx="5721484" cy="5471680"/>
          </a:xfrm>
        </p:spPr>
        <p:txBody>
          <a:bodyPr>
            <a:normAutofit/>
          </a:bodyPr>
          <a:lstStyle/>
          <a:p>
            <a:r>
              <a:rPr lang="en-US" sz="2000" b="1" dirty="0">
                <a:effectLst/>
              </a:rPr>
              <a:t>Conclusion</a:t>
            </a:r>
            <a:endParaRPr lang="en-US" sz="2000" b="1" dirty="0"/>
          </a:p>
          <a:p>
            <a:r>
              <a:rPr lang="en-US" sz="2000" dirty="0">
                <a:effectLst/>
              </a:rPr>
              <a:t>In conclusion, we have outlined the objectives of our project and how we plan to achieve them using IoT devices and data analytics. Our goal is to address the significant problem of traffic congestion and provide a solution that benefits both commuters and the wider community.</a:t>
            </a:r>
            <a:endParaRPr lang="en-US" sz="2000" dirty="0"/>
          </a:p>
          <a:p>
            <a:r>
              <a:rPr lang="en-US" sz="2000" dirty="0">
                <a:effectLst/>
              </a:rPr>
              <a:t>By designing an IoT traffic monitoring system and developing a traffic information platform, we aim to provide real-time traffic updates and alternative routes to help commuters avoid congested areas. This will not only save time for individual commuters but also reduce overall traffic congestion, leading to improved air quality and a more sustainable environment.</a:t>
            </a:r>
            <a:endParaRPr lang="en-US" sz="2000" dirty="0"/>
          </a:p>
          <a:p>
            <a:endParaRPr lang="en-IN" sz="2000" dirty="0"/>
          </a:p>
        </p:txBody>
      </p:sp>
    </p:spTree>
    <p:extLst>
      <p:ext uri="{BB962C8B-B14F-4D97-AF65-F5344CB8AC3E}">
        <p14:creationId xmlns:p14="http://schemas.microsoft.com/office/powerpoint/2010/main" val="1949325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50</TotalTime>
  <Words>644</Words>
  <Application>Microsoft Office PowerPoint</Application>
  <PresentationFormat>Widescreen</PresentationFormat>
  <Paragraphs>22</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Navigating Traffic with IoT and Data Analytics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Traffic with IoT and Data Analytics</dc:title>
  <dc:creator>SARANKUMAR J</dc:creator>
  <cp:lastModifiedBy>SARANKUMAR J</cp:lastModifiedBy>
  <cp:revision>2</cp:revision>
  <dcterms:created xsi:type="dcterms:W3CDTF">2023-09-29T04:12:03Z</dcterms:created>
  <dcterms:modified xsi:type="dcterms:W3CDTF">2023-09-29T05:05:19Z</dcterms:modified>
</cp:coreProperties>
</file>